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73" r:id="rId5"/>
    <p:sldId id="261" r:id="rId6"/>
    <p:sldId id="259" r:id="rId7"/>
    <p:sldId id="260" r:id="rId8"/>
    <p:sldId id="272" r:id="rId9"/>
    <p:sldId id="262" r:id="rId10"/>
    <p:sldId id="268" r:id="rId11"/>
    <p:sldId id="269" r:id="rId12"/>
    <p:sldId id="270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9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20.01.16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20.01.16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-ikamet.goc.gov.tr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yos@istanbul.edu.tr" TargetMode="External"/><Relationship Id="rId4" Type="http://schemas.openxmlformats.org/officeDocument/2006/relationships/hyperlink" Target="https://www.facebook.com/iuyos" TargetMode="External"/><Relationship Id="rId5" Type="http://schemas.openxmlformats.org/officeDocument/2006/relationships/hyperlink" Target="https://twitter.com/iu_yos" TargetMode="External"/><Relationship Id="rId6" Type="http://schemas.openxmlformats.org/officeDocument/2006/relationships/image" Target="../media/image4.jpeg"/><Relationship Id="rId7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yos.istanbul.edu.t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yos.istanbul.edu.tr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̇ÜYÖS Afiş Türkç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70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TÜRKÇE YETERLİLİK DÜZEYİ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u="sng" dirty="0" smtClean="0"/>
              <a:t>Kabul </a:t>
            </a:r>
            <a:r>
              <a:rPr lang="en-US" b="1" u="sng" dirty="0" err="1"/>
              <a:t>E</a:t>
            </a:r>
            <a:r>
              <a:rPr lang="en-US" b="1" u="sng" dirty="0" err="1" smtClean="0"/>
              <a:t>dilen</a:t>
            </a:r>
            <a:r>
              <a:rPr lang="en-US" b="1" u="sng" dirty="0" smtClean="0"/>
              <a:t> </a:t>
            </a:r>
            <a:r>
              <a:rPr lang="en-US" b="1" u="sng" dirty="0" err="1"/>
              <a:t>B</a:t>
            </a:r>
            <a:r>
              <a:rPr lang="en-US" b="1" u="sng" dirty="0" err="1" smtClean="0"/>
              <a:t>elgeler</a:t>
            </a:r>
            <a:r>
              <a:rPr lang="en-US" b="1" u="sng" dirty="0" smtClean="0"/>
              <a:t>:</a:t>
            </a:r>
          </a:p>
          <a:p>
            <a:pPr algn="just"/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yılı</a:t>
            </a:r>
            <a:r>
              <a:rPr lang="en-US" dirty="0"/>
              <a:t> </a:t>
            </a:r>
            <a:r>
              <a:rPr lang="en-US" dirty="0" err="1"/>
              <a:t>başında</a:t>
            </a:r>
            <a:r>
              <a:rPr lang="en-US" dirty="0"/>
              <a:t> </a:t>
            </a:r>
            <a:r>
              <a:rPr lang="en-US" dirty="0" smtClean="0"/>
              <a:t>İ.Ü. </a:t>
            </a:r>
            <a:r>
              <a:rPr lang="en-US" dirty="0" err="1"/>
              <a:t>Yabancı</a:t>
            </a:r>
            <a:r>
              <a:rPr lang="en-US" dirty="0"/>
              <a:t> Diller </a:t>
            </a:r>
            <a:r>
              <a:rPr lang="en-US" dirty="0" err="1"/>
              <a:t>Bölümü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b="1" dirty="0" err="1"/>
              <a:t>Türkçe</a:t>
            </a:r>
            <a:r>
              <a:rPr lang="en-US" b="1" dirty="0"/>
              <a:t> </a:t>
            </a:r>
            <a:r>
              <a:rPr lang="en-US" b="1" dirty="0" err="1"/>
              <a:t>Y</a:t>
            </a:r>
            <a:r>
              <a:rPr lang="en-US" b="1" dirty="0" err="1" smtClean="0"/>
              <a:t>eterlilik</a:t>
            </a:r>
            <a:r>
              <a:rPr lang="en-US" b="1" dirty="0" smtClean="0"/>
              <a:t> </a:t>
            </a:r>
            <a:r>
              <a:rPr lang="en-US" b="1" dirty="0" err="1" smtClean="0"/>
              <a:t>Sınav</a:t>
            </a:r>
            <a:r>
              <a:rPr lang="en-US" b="1" dirty="0" smtClean="0"/>
              <a:t> </a:t>
            </a:r>
            <a:r>
              <a:rPr lang="en-US" b="1" dirty="0" err="1" smtClean="0"/>
              <a:t>Sonuç</a:t>
            </a:r>
            <a:r>
              <a:rPr lang="en-US" b="1" dirty="0" smtClean="0"/>
              <a:t> </a:t>
            </a:r>
            <a:r>
              <a:rPr lang="en-US" b="1" dirty="0" err="1" smtClean="0"/>
              <a:t>Belgesi</a:t>
            </a:r>
            <a:endParaRPr lang="en-US" b="1" dirty="0"/>
          </a:p>
          <a:p>
            <a:pPr algn="just"/>
            <a:r>
              <a:rPr lang="en-US" dirty="0"/>
              <a:t>İstanbul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b="1" dirty="0" err="1"/>
              <a:t>Türkçe</a:t>
            </a:r>
            <a:r>
              <a:rPr lang="en-US" b="1" dirty="0"/>
              <a:t> </a:t>
            </a:r>
            <a:r>
              <a:rPr lang="en-US" b="1" dirty="0" err="1"/>
              <a:t>Yeterlilik</a:t>
            </a:r>
            <a:r>
              <a:rPr lang="en-US" b="1" dirty="0"/>
              <a:t> </a:t>
            </a:r>
            <a:r>
              <a:rPr lang="en-US" b="1" dirty="0" err="1" smtClean="0"/>
              <a:t>Belgesi</a:t>
            </a:r>
            <a:endParaRPr lang="en-US" b="1" dirty="0"/>
          </a:p>
          <a:p>
            <a:pPr algn="just"/>
            <a:r>
              <a:rPr lang="en-US" dirty="0" err="1"/>
              <a:t>Üniversitelerin</a:t>
            </a:r>
            <a:r>
              <a:rPr lang="en-US" dirty="0"/>
              <a:t> </a:t>
            </a:r>
            <a:r>
              <a:rPr lang="en-US" dirty="0" err="1"/>
              <a:t>Türkçe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Öğretimi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Merkezlerinin</a:t>
            </a:r>
            <a:r>
              <a:rPr lang="en-US" dirty="0"/>
              <a:t> </a:t>
            </a:r>
            <a:r>
              <a:rPr lang="en-US" b="1" dirty="0" err="1"/>
              <a:t>Türkçe</a:t>
            </a:r>
            <a:r>
              <a:rPr lang="en-US" b="1" dirty="0"/>
              <a:t> </a:t>
            </a:r>
            <a:r>
              <a:rPr lang="en-US" b="1" dirty="0" err="1"/>
              <a:t>Dil</a:t>
            </a:r>
            <a:r>
              <a:rPr lang="en-US" b="1" dirty="0"/>
              <a:t> </a:t>
            </a:r>
            <a:r>
              <a:rPr lang="en-US" b="1" dirty="0" err="1"/>
              <a:t>Yeterlilik</a:t>
            </a:r>
            <a:r>
              <a:rPr lang="en-US" b="1" dirty="0"/>
              <a:t> </a:t>
            </a:r>
            <a:r>
              <a:rPr lang="en-US" b="1" dirty="0" err="1" smtClean="0"/>
              <a:t>Belgesi</a:t>
            </a:r>
            <a:endParaRPr lang="en-US" b="1" dirty="0"/>
          </a:p>
          <a:p>
            <a:pPr algn="just"/>
            <a:r>
              <a:rPr lang="en-US" dirty="0" err="1"/>
              <a:t>Yunus</a:t>
            </a:r>
            <a:r>
              <a:rPr lang="en-US" dirty="0"/>
              <a:t> </a:t>
            </a:r>
            <a:r>
              <a:rPr lang="en-US" dirty="0" err="1"/>
              <a:t>Emre</a:t>
            </a:r>
            <a:r>
              <a:rPr lang="en-US" dirty="0"/>
              <a:t> </a:t>
            </a:r>
            <a:r>
              <a:rPr lang="en-US" dirty="0" err="1"/>
              <a:t>Enstitüsü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b="1" dirty="0" err="1"/>
              <a:t>Türkçe</a:t>
            </a:r>
            <a:r>
              <a:rPr lang="en-US" b="1" dirty="0"/>
              <a:t> </a:t>
            </a:r>
            <a:r>
              <a:rPr lang="en-US" b="1" dirty="0" err="1"/>
              <a:t>Dil</a:t>
            </a:r>
            <a:r>
              <a:rPr lang="en-US" b="1" dirty="0"/>
              <a:t> </a:t>
            </a:r>
            <a:r>
              <a:rPr lang="en-US" b="1" dirty="0" err="1"/>
              <a:t>Yeterlilik</a:t>
            </a:r>
            <a:r>
              <a:rPr lang="en-US" b="1" dirty="0"/>
              <a:t> </a:t>
            </a:r>
            <a:r>
              <a:rPr lang="en-US" b="1" dirty="0" err="1" smtClean="0"/>
              <a:t>Belgesi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54" y="228600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46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TÜRKÇE YETERLİLİK DÜZEYİ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/>
              <a:t>C1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smtClean="0"/>
              <a:t>C2</a:t>
            </a:r>
            <a:r>
              <a:rPr lang="en-US" b="1" dirty="0"/>
              <a:t> </a:t>
            </a:r>
            <a:r>
              <a:rPr lang="en-US" b="1" dirty="0" err="1" smtClean="0"/>
              <a:t>Düzeyi</a:t>
            </a:r>
            <a:r>
              <a:rPr lang="en-US" b="1" dirty="0" smtClean="0"/>
              <a:t> (85-100 </a:t>
            </a:r>
            <a:r>
              <a:rPr lang="en-US" b="1" dirty="0" err="1" smtClean="0"/>
              <a:t>Puan</a:t>
            </a:r>
            <a:r>
              <a:rPr lang="en-US" b="1" dirty="0" smtClean="0"/>
              <a:t>):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/>
              <a:t>Türkçe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 smtClean="0"/>
              <a:t>yeterlidir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kaydı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</a:p>
          <a:p>
            <a:pPr algn="just"/>
            <a:r>
              <a:rPr lang="en-US" b="1" dirty="0" smtClean="0"/>
              <a:t>B1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smtClean="0"/>
              <a:t>B2 </a:t>
            </a:r>
            <a:r>
              <a:rPr lang="en-US" b="1" dirty="0" err="1" smtClean="0"/>
              <a:t>Düzeyi</a:t>
            </a:r>
            <a:r>
              <a:rPr lang="en-US" b="1" dirty="0" smtClean="0"/>
              <a:t> (60-84 </a:t>
            </a:r>
            <a:r>
              <a:rPr lang="en-US" b="1" dirty="0" err="1" smtClean="0"/>
              <a:t>Puan</a:t>
            </a:r>
            <a:r>
              <a:rPr lang="en-US" b="1" dirty="0" smtClean="0"/>
              <a:t>) :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Türkçe</a:t>
            </a:r>
            <a:r>
              <a:rPr lang="en-US" dirty="0" smtClean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geliştirilebilir</a:t>
            </a:r>
            <a:r>
              <a:rPr lang="en-US" dirty="0"/>
              <a:t>. </a:t>
            </a:r>
            <a:r>
              <a:rPr lang="en-US" dirty="0" err="1"/>
              <a:t>Türkçe</a:t>
            </a:r>
            <a:r>
              <a:rPr lang="en-US" dirty="0"/>
              <a:t> </a:t>
            </a:r>
            <a:r>
              <a:rPr lang="en-US" dirty="0" err="1"/>
              <a:t>kursu</a:t>
            </a:r>
            <a:r>
              <a:rPr lang="en-US" dirty="0"/>
              <a:t> </a:t>
            </a:r>
            <a:r>
              <a:rPr lang="en-US" dirty="0" err="1" smtClean="0"/>
              <a:t>alması</a:t>
            </a:r>
            <a:r>
              <a:rPr lang="en-US" dirty="0" smtClean="0"/>
              <a:t> </a:t>
            </a:r>
            <a:r>
              <a:rPr lang="en-US" dirty="0" err="1"/>
              <a:t>şartıyla</a:t>
            </a:r>
            <a:r>
              <a:rPr lang="en-US" dirty="0"/>
              <a:t>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kaydı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b="1" dirty="0" smtClean="0"/>
              <a:t>A1 </a:t>
            </a:r>
            <a:r>
              <a:rPr lang="en-US" b="1" dirty="0" err="1" smtClean="0"/>
              <a:t>ve</a:t>
            </a:r>
            <a:r>
              <a:rPr lang="en-US" b="1" dirty="0" smtClean="0"/>
              <a:t> A2 </a:t>
            </a:r>
            <a:r>
              <a:rPr lang="en-US" b="1" dirty="0" err="1" smtClean="0"/>
              <a:t>Düzeyi</a:t>
            </a:r>
            <a:r>
              <a:rPr lang="en-US" b="1" dirty="0" smtClean="0"/>
              <a:t> (0-59 </a:t>
            </a:r>
            <a:r>
              <a:rPr lang="en-US" b="1" dirty="0" err="1" smtClean="0"/>
              <a:t>Puan</a:t>
            </a:r>
            <a:r>
              <a:rPr lang="en-US" b="1" dirty="0" smtClean="0"/>
              <a:t>) :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Türkçe</a:t>
            </a:r>
            <a:r>
              <a:rPr lang="en-US" dirty="0" smtClean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yetersizdir</a:t>
            </a:r>
            <a:r>
              <a:rPr lang="en-US" dirty="0"/>
              <a:t>.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Türkçe</a:t>
            </a:r>
            <a:r>
              <a:rPr lang="en-US" dirty="0" smtClean="0"/>
              <a:t> </a:t>
            </a:r>
            <a:r>
              <a:rPr lang="en-US" dirty="0" err="1"/>
              <a:t>kursu</a:t>
            </a:r>
            <a:r>
              <a:rPr lang="en-US" dirty="0"/>
              <a:t> </a:t>
            </a:r>
            <a:r>
              <a:rPr lang="en-US" dirty="0" err="1"/>
              <a:t>almalıdır</a:t>
            </a:r>
            <a:r>
              <a:rPr lang="en-US" dirty="0"/>
              <a:t>. 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 en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yılının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Türkçe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(B1-B2) </a:t>
            </a:r>
            <a:r>
              <a:rPr lang="en-US" dirty="0" err="1" smtClean="0"/>
              <a:t>düzeyine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/>
              <a:t>(C1-C2) </a:t>
            </a:r>
            <a:r>
              <a:rPr lang="en-US" dirty="0" err="1"/>
              <a:t>düzeyine</a:t>
            </a:r>
            <a:r>
              <a:rPr lang="en-US" dirty="0"/>
              <a:t> </a:t>
            </a:r>
            <a:r>
              <a:rPr lang="en-US" dirty="0" err="1"/>
              <a:t>yükselttiğini</a:t>
            </a:r>
            <a:r>
              <a:rPr lang="en-US" dirty="0"/>
              <a:t> </a:t>
            </a:r>
            <a:r>
              <a:rPr lang="en-US" dirty="0" err="1"/>
              <a:t>belgelemelidir</a:t>
            </a:r>
            <a:r>
              <a:rPr lang="en-US" dirty="0"/>
              <a:t>. </a:t>
            </a:r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54" y="228600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96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OTURMA İZNİ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İçişleri Bakanlığı Göç İdaresi</a:t>
            </a:r>
            <a:r>
              <a:rPr lang="tr-TR" dirty="0"/>
              <a:t>’ne </a:t>
            </a:r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://e-ikamet.goc.gov.tr/</a:t>
            </a:r>
            <a:r>
              <a:rPr lang="en-US" dirty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başvuru</a:t>
            </a:r>
            <a:r>
              <a:rPr lang="en-US" dirty="0" smtClean="0"/>
              <a:t> </a:t>
            </a:r>
            <a:r>
              <a:rPr lang="en-US" dirty="0" err="1" smtClean="0"/>
              <a:t>yapılarak</a:t>
            </a:r>
            <a:r>
              <a:rPr lang="en-US" dirty="0" smtClean="0"/>
              <a:t> </a:t>
            </a:r>
            <a:r>
              <a:rPr lang="en-US" b="1" dirty="0" err="1" smtClean="0"/>
              <a:t>Oturma</a:t>
            </a:r>
            <a:r>
              <a:rPr lang="en-US" b="1" dirty="0" smtClean="0"/>
              <a:t> </a:t>
            </a:r>
            <a:r>
              <a:rPr lang="en-US" b="1" dirty="0" err="1" smtClean="0"/>
              <a:t>İzni</a:t>
            </a:r>
            <a:r>
              <a:rPr lang="en-US" b="1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randevu</a:t>
            </a:r>
            <a:r>
              <a:rPr lang="en-US" dirty="0" smtClean="0"/>
              <a:t> </a:t>
            </a:r>
            <a:r>
              <a:rPr lang="en-US" dirty="0" err="1" smtClean="0"/>
              <a:t>alınır</a:t>
            </a:r>
            <a:r>
              <a:rPr lang="en-US" dirty="0" smtClean="0"/>
              <a:t>. </a:t>
            </a:r>
          </a:p>
          <a:p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Belgeler</a:t>
            </a:r>
            <a:endParaRPr lang="en-US" b="1" dirty="0"/>
          </a:p>
          <a:p>
            <a:pPr marL="274320" lvl="1" indent="0">
              <a:buNone/>
            </a:pPr>
            <a:r>
              <a:rPr lang="tr-TR" dirty="0" smtClean="0"/>
              <a:t>	</a:t>
            </a:r>
            <a:r>
              <a:rPr lang="tr-TR" sz="2800" dirty="0" smtClean="0">
                <a:solidFill>
                  <a:schemeClr val="tx1"/>
                </a:solidFill>
              </a:rPr>
              <a:t>Pasaport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4 </a:t>
            </a:r>
            <a:r>
              <a:rPr lang="tr-TR" sz="2800" dirty="0">
                <a:solidFill>
                  <a:schemeClr val="tx1"/>
                </a:solidFill>
              </a:rPr>
              <a:t>adet </a:t>
            </a:r>
            <a:r>
              <a:rPr lang="tr-TR" sz="2800" dirty="0" err="1" smtClean="0">
                <a:solidFill>
                  <a:schemeClr val="tx1"/>
                </a:solidFill>
              </a:rPr>
              <a:t>biyometrik</a:t>
            </a:r>
            <a:r>
              <a:rPr lang="tr-TR" sz="2800" dirty="0" smtClean="0">
                <a:solidFill>
                  <a:schemeClr val="tx1"/>
                </a:solidFill>
              </a:rPr>
              <a:t> fotoğraf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Pasaport </a:t>
            </a:r>
            <a:r>
              <a:rPr lang="tr-TR" sz="2800" dirty="0">
                <a:solidFill>
                  <a:schemeClr val="tx1"/>
                </a:solidFill>
              </a:rPr>
              <a:t>sayfalarının fotokopisi (resmin bulunduğu sayfa, </a:t>
            </a:r>
            <a:r>
              <a:rPr lang="tr-TR" sz="2800" dirty="0" smtClean="0">
                <a:solidFill>
                  <a:schemeClr val="tx1"/>
                </a:solidFill>
              </a:rPr>
              <a:t>		geçerlilik </a:t>
            </a:r>
            <a:r>
              <a:rPr lang="tr-TR" sz="2800" dirty="0">
                <a:solidFill>
                  <a:schemeClr val="tx1"/>
                </a:solidFill>
              </a:rPr>
              <a:t>ve geçerliliğin bittiği tarihlerinin yazdığı ve son girişin </a:t>
            </a:r>
            <a:r>
              <a:rPr lang="tr-TR" sz="2800" dirty="0" smtClean="0">
                <a:solidFill>
                  <a:schemeClr val="tx1"/>
                </a:solidFill>
              </a:rPr>
              <a:t>	bulunduğu </a:t>
            </a:r>
            <a:r>
              <a:rPr lang="tr-TR" sz="2800" dirty="0">
                <a:solidFill>
                  <a:schemeClr val="tx1"/>
                </a:solidFill>
              </a:rPr>
              <a:t>sayfa)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55 TL </a:t>
            </a:r>
            <a:r>
              <a:rPr lang="tr-TR" sz="2800" dirty="0">
                <a:solidFill>
                  <a:schemeClr val="tx1"/>
                </a:solidFill>
              </a:rPr>
              <a:t>o</a:t>
            </a:r>
            <a:r>
              <a:rPr lang="tr-TR" sz="2800" dirty="0" smtClean="0">
                <a:solidFill>
                  <a:schemeClr val="tx1"/>
                </a:solidFill>
              </a:rPr>
              <a:t>turma </a:t>
            </a:r>
            <a:r>
              <a:rPr lang="tr-TR" sz="2800" dirty="0">
                <a:solidFill>
                  <a:schemeClr val="tx1"/>
                </a:solidFill>
              </a:rPr>
              <a:t>i</a:t>
            </a:r>
            <a:r>
              <a:rPr lang="tr-TR" sz="2800" dirty="0" smtClean="0">
                <a:solidFill>
                  <a:schemeClr val="tx1"/>
                </a:solidFill>
              </a:rPr>
              <a:t>zni harcının ödendiğine dair belge 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Öğrenci </a:t>
            </a:r>
            <a:r>
              <a:rPr lang="tr-TR" sz="2800" dirty="0">
                <a:solidFill>
                  <a:schemeClr val="tx1"/>
                </a:solidFill>
              </a:rPr>
              <a:t>belgesi (Türkçe)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Online </a:t>
            </a:r>
            <a:r>
              <a:rPr lang="tr-TR" sz="2800" dirty="0">
                <a:solidFill>
                  <a:schemeClr val="tx1"/>
                </a:solidFill>
              </a:rPr>
              <a:t>başvuru formunun renkli fotokopisi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Sağlık </a:t>
            </a:r>
            <a:r>
              <a:rPr lang="tr-TR" sz="2800" dirty="0">
                <a:solidFill>
                  <a:schemeClr val="tx1"/>
                </a:solidFill>
              </a:rPr>
              <a:t>sigortası</a:t>
            </a:r>
            <a:endParaRPr lang="en-US" sz="2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r>
              <a:rPr lang="tr-TR" sz="2800" dirty="0" smtClean="0">
                <a:solidFill>
                  <a:schemeClr val="tx1"/>
                </a:solidFill>
              </a:rPr>
              <a:t>	Savcılıktan </a:t>
            </a:r>
            <a:r>
              <a:rPr lang="tr-TR" sz="2800" dirty="0">
                <a:solidFill>
                  <a:schemeClr val="tx1"/>
                </a:solidFill>
              </a:rPr>
              <a:t>Sabıka Kaydı (istenebilir)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4" name="Resim 1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54" y="228600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31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İÜYÖS İLETİŞİM BİLGİLERİ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>
                <a:solidFill>
                  <a:srgbClr val="000000"/>
                </a:solidFill>
              </a:rPr>
              <a:t>Web: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  <a:hlinkClick r:id="rId2"/>
              </a:rPr>
              <a:t>http://yos.istanbul.edu.tr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tr-TR" b="1" dirty="0">
                <a:solidFill>
                  <a:srgbClr val="000000"/>
                </a:solidFill>
              </a:rPr>
              <a:t>E-posta: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  <a:hlinkClick r:id="rId3"/>
              </a:rPr>
              <a:t>yos@</a:t>
            </a:r>
            <a:r>
              <a:rPr lang="tr-TR" dirty="0" smtClean="0">
                <a:solidFill>
                  <a:srgbClr val="000000"/>
                </a:solidFill>
                <a:hlinkClick r:id="rId3"/>
              </a:rPr>
              <a:t>istanbul.edu.tr</a:t>
            </a:r>
          </a:p>
          <a:p>
            <a:r>
              <a:rPr lang="tr-TR" b="1" dirty="0">
                <a:solidFill>
                  <a:srgbClr val="000000"/>
                </a:solidFill>
              </a:rPr>
              <a:t>Facebook: </a:t>
            </a:r>
            <a:r>
              <a:rPr lang="tr-TR" dirty="0">
                <a:solidFill>
                  <a:srgbClr val="000000"/>
                </a:solidFill>
                <a:hlinkClick r:id="rId4"/>
              </a:rPr>
              <a:t>https://www.facebook.com/iuyos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b="1" dirty="0" err="1">
                <a:solidFill>
                  <a:srgbClr val="000000"/>
                </a:solidFill>
              </a:rPr>
              <a:t>Twitter</a:t>
            </a:r>
            <a:r>
              <a:rPr lang="tr-TR" b="1" dirty="0">
                <a:solidFill>
                  <a:srgbClr val="000000"/>
                </a:solidFill>
              </a:rPr>
              <a:t>: </a:t>
            </a:r>
            <a:r>
              <a:rPr lang="tr-TR" dirty="0">
                <a:solidFill>
                  <a:srgbClr val="000000"/>
                </a:solidFill>
                <a:hlinkClick r:id="rId5"/>
              </a:rPr>
              <a:t>https://twitter.com/iu_yos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b="1" dirty="0" smtClean="0">
                <a:solidFill>
                  <a:srgbClr val="000000"/>
                </a:solidFill>
              </a:rPr>
              <a:t>Tel</a:t>
            </a:r>
            <a:r>
              <a:rPr lang="tr-TR" b="1" dirty="0">
                <a:solidFill>
                  <a:srgbClr val="000000"/>
                </a:solidFill>
              </a:rPr>
              <a:t>:</a:t>
            </a:r>
            <a:r>
              <a:rPr lang="tr-TR" dirty="0">
                <a:solidFill>
                  <a:srgbClr val="000000"/>
                </a:solidFill>
              </a:rPr>
              <a:t> +902124400000- 12350 / 12351</a:t>
            </a:r>
          </a:p>
          <a:p>
            <a:r>
              <a:rPr lang="tr-TR" b="1" dirty="0">
                <a:solidFill>
                  <a:srgbClr val="000000"/>
                </a:solidFill>
              </a:rPr>
              <a:t>Faks:</a:t>
            </a:r>
            <a:r>
              <a:rPr lang="tr-TR" dirty="0">
                <a:solidFill>
                  <a:srgbClr val="000000"/>
                </a:solidFill>
              </a:rPr>
              <a:t> +90 212 44 000 </a:t>
            </a:r>
            <a:r>
              <a:rPr lang="tr-TR" dirty="0" smtClean="0">
                <a:solidFill>
                  <a:srgbClr val="000000"/>
                </a:solidFill>
              </a:rPr>
              <a:t>45</a:t>
            </a:r>
          </a:p>
        </p:txBody>
      </p:sp>
      <p:pic>
        <p:nvPicPr>
          <p:cNvPr id="4" name="Resim 11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54" y="228600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05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İÜYÖS NEDİR?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721932" cy="457200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en-US" sz="2600" b="1" dirty="0" smtClean="0"/>
              <a:t>İÜYÖS</a:t>
            </a:r>
            <a:r>
              <a:rPr lang="en-US" sz="2600" dirty="0" smtClean="0"/>
              <a:t>, </a:t>
            </a:r>
            <a:r>
              <a:rPr lang="tr-TR" sz="2600" dirty="0" smtClean="0"/>
              <a:t>Türkiye’de ön lisans ve lisans düzeyinde üniversite </a:t>
            </a:r>
            <a:r>
              <a:rPr lang="tr-TR" sz="2600" dirty="0"/>
              <a:t>eğitimi almak isteyen uluslararası öğrencilere </a:t>
            </a:r>
            <a:r>
              <a:rPr lang="tr-TR" sz="2600" dirty="0" smtClean="0"/>
              <a:t>yönelik olarak hazırlanan temel öğrenme becerileri testidir. </a:t>
            </a:r>
          </a:p>
          <a:p>
            <a:pPr algn="just">
              <a:spcAft>
                <a:spcPts val="600"/>
              </a:spcAft>
            </a:pPr>
            <a:r>
              <a:rPr lang="tr-TR" sz="2600" b="1" dirty="0" smtClean="0"/>
              <a:t>İÜYÖS</a:t>
            </a:r>
            <a:r>
              <a:rPr lang="tr-TR" sz="2600" dirty="0" smtClean="0"/>
              <a:t>, her yıl İstanbul Üniversitesi tarafından yapılmaktadır.</a:t>
            </a:r>
          </a:p>
          <a:p>
            <a:pPr algn="just">
              <a:spcAft>
                <a:spcPts val="600"/>
              </a:spcAft>
            </a:pPr>
            <a:r>
              <a:rPr lang="tr-TR" sz="2600" b="1" dirty="0" smtClean="0"/>
              <a:t>İÜYÖS</a:t>
            </a:r>
            <a:r>
              <a:rPr lang="tr-TR" sz="2600" dirty="0" smtClean="0"/>
              <a:t> sonuçları, başta İstanbul Üniversitesi olmak üzere Türkiye’de 100’e yakın üniversite tarafından kabul edilmektedir. </a:t>
            </a:r>
          </a:p>
          <a:p>
            <a:pPr marL="0" indent="0" algn="just">
              <a:buNone/>
            </a:pPr>
            <a:endParaRPr lang="tr-TR" sz="2800" dirty="0" smtClean="0"/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6" name="Picture 5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06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İÜYÖS GENEL BİLGİLER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sz="2800" b="1" dirty="0"/>
              <a:t>Toplam Soru Sayısı: </a:t>
            </a:r>
            <a:r>
              <a:rPr lang="tr-TR" sz="2800" dirty="0"/>
              <a:t>70 soru</a:t>
            </a:r>
          </a:p>
          <a:p>
            <a:pPr algn="just"/>
            <a:r>
              <a:rPr lang="tr-TR" sz="2800" b="1" dirty="0"/>
              <a:t>Soruların dağılımı:  </a:t>
            </a:r>
            <a:r>
              <a:rPr lang="tr-TR" sz="2800" dirty="0"/>
              <a:t>40 Genel Yetenek</a:t>
            </a:r>
          </a:p>
          <a:p>
            <a:pPr marL="0" indent="0" algn="just">
              <a:buNone/>
            </a:pPr>
            <a:r>
              <a:rPr lang="tr-TR" sz="2800" dirty="0"/>
              <a:t>			            </a:t>
            </a:r>
            <a:r>
              <a:rPr lang="tr-TR" sz="2800" dirty="0" smtClean="0"/>
              <a:t>   30 </a:t>
            </a:r>
            <a:r>
              <a:rPr lang="tr-TR" sz="2800" dirty="0"/>
              <a:t>Matematik</a:t>
            </a:r>
          </a:p>
          <a:p>
            <a:r>
              <a:rPr lang="tr-TR" sz="2800" b="1" dirty="0"/>
              <a:t>Sınav Dili: </a:t>
            </a:r>
            <a:r>
              <a:rPr lang="tr-TR" sz="2800" dirty="0" smtClean="0"/>
              <a:t>Soru kitapçıkları Türkçe, </a:t>
            </a:r>
            <a:r>
              <a:rPr lang="tr-TR" sz="2800" dirty="0"/>
              <a:t>İ</a:t>
            </a:r>
            <a:r>
              <a:rPr lang="tr-TR" sz="2800" dirty="0" smtClean="0"/>
              <a:t>ngilizce ve Arapça dillerinde hazırlanmaktadır.</a:t>
            </a:r>
            <a:endParaRPr lang="tr-TR" sz="2800" dirty="0"/>
          </a:p>
          <a:p>
            <a:pPr algn="just"/>
            <a:r>
              <a:rPr lang="tr-TR" sz="2800" b="1" dirty="0"/>
              <a:t>Zorluk Derecesi: </a:t>
            </a:r>
            <a:r>
              <a:rPr lang="tr-TR" sz="2800" dirty="0"/>
              <a:t>kolay, orta ve zor</a:t>
            </a:r>
          </a:p>
          <a:p>
            <a:r>
              <a:rPr lang="tr-TR" sz="2800" b="1" dirty="0"/>
              <a:t>Sınav Süresi: </a:t>
            </a:r>
            <a:r>
              <a:rPr lang="tr-TR" sz="2800" dirty="0"/>
              <a:t>110 dk.</a:t>
            </a:r>
          </a:p>
          <a:p>
            <a:r>
              <a:rPr lang="tr-TR" sz="2800" b="1" dirty="0" smtClean="0"/>
              <a:t>İÜYÖS Sonuçlarının Geçerlilik </a:t>
            </a:r>
            <a:r>
              <a:rPr lang="tr-TR" sz="2800" b="1" dirty="0"/>
              <a:t>Süresi: </a:t>
            </a:r>
            <a:r>
              <a:rPr lang="tr-TR" sz="2800" dirty="0"/>
              <a:t>1 yıl</a:t>
            </a:r>
          </a:p>
          <a:p>
            <a:endParaRPr lang="en-US" dirty="0"/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60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KİMLER BAŞVURABİLİR?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721932" cy="512715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Yabancı uyruklular</a:t>
            </a:r>
            <a:endParaRPr lang="en-US" sz="3200" dirty="0"/>
          </a:p>
          <a:p>
            <a:r>
              <a:rPr lang="tr-TR" sz="3200" dirty="0" smtClean="0"/>
              <a:t>Yurtdışında </a:t>
            </a:r>
            <a:r>
              <a:rPr lang="tr-TR" sz="3200" dirty="0"/>
              <a:t>daimi ikamet izni olan Türk </a:t>
            </a:r>
            <a:r>
              <a:rPr lang="tr-TR" sz="3200" dirty="0" smtClean="0"/>
              <a:t>vatandaşları</a:t>
            </a:r>
            <a:endParaRPr lang="en-US" sz="3200" dirty="0"/>
          </a:p>
          <a:p>
            <a:r>
              <a:rPr lang="tr-TR" sz="3200" dirty="0" smtClean="0"/>
              <a:t>KKTC vatandaşları</a:t>
            </a:r>
          </a:p>
          <a:p>
            <a:pPr marL="0" indent="0">
              <a:buNone/>
            </a:pPr>
            <a:endParaRPr lang="tr-TR" sz="3200" dirty="0"/>
          </a:p>
          <a:p>
            <a:pPr marL="0" indent="0" algn="just">
              <a:buNone/>
            </a:pPr>
            <a:r>
              <a:rPr lang="tr-TR" sz="3200" dirty="0"/>
              <a:t>Detaylar </a:t>
            </a:r>
            <a:r>
              <a:rPr lang="tr-TR" sz="3200" dirty="0" smtClean="0"/>
              <a:t>için </a:t>
            </a:r>
            <a:r>
              <a:rPr lang="tr-TR" sz="3200" dirty="0">
                <a:hlinkClick r:id="rId2"/>
              </a:rPr>
              <a:t>http://</a:t>
            </a:r>
            <a:r>
              <a:rPr lang="tr-TR" sz="3200" dirty="0" smtClean="0">
                <a:hlinkClick r:id="rId2"/>
              </a:rPr>
              <a:t>yos.istanbul.edu.tr</a:t>
            </a:r>
            <a:r>
              <a:rPr lang="tr-TR" sz="3200" dirty="0" smtClean="0"/>
              <a:t> sayfasında </a:t>
            </a:r>
            <a:r>
              <a:rPr lang="tr-TR" sz="3200" b="1" dirty="0" smtClean="0"/>
              <a:t>Başvuru Koşulları </a:t>
            </a:r>
            <a:r>
              <a:rPr lang="tr-TR" sz="3200" dirty="0" smtClean="0"/>
              <a:t>başlığına bakınız</a:t>
            </a:r>
            <a:endParaRPr lang="en-US" sz="3200" dirty="0"/>
          </a:p>
        </p:txBody>
      </p:sp>
      <p:pic>
        <p:nvPicPr>
          <p:cNvPr id="4" name="Resim 1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83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 smtClean="0"/>
              <a:t>İÜYÖS BAŞVURU İŞLEMLERİ</a:t>
            </a:r>
            <a:endParaRPr lang="en-US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tr-TR" dirty="0" smtClean="0"/>
              <a:t>Başvurular</a:t>
            </a:r>
            <a:r>
              <a:rPr lang="tr-TR" b="1" dirty="0" smtClean="0"/>
              <a:t> </a:t>
            </a:r>
            <a:r>
              <a:rPr lang="tr-TR" u="sng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yos.istanbul.edu.tr</a:t>
            </a:r>
            <a:r>
              <a:rPr lang="tr-T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dirty="0"/>
              <a:t>adresinden </a:t>
            </a:r>
            <a:r>
              <a:rPr lang="tr-TR" dirty="0" smtClean="0"/>
              <a:t> online olarak yapılır.</a:t>
            </a:r>
            <a:endParaRPr lang="tr-TR" b="1" dirty="0" smtClean="0"/>
          </a:p>
          <a:p>
            <a:pPr lvl="0" algn="just"/>
            <a:r>
              <a:rPr lang="tr-TR" b="1" dirty="0" smtClean="0"/>
              <a:t>Ön Başvuru Aşaması: </a:t>
            </a:r>
            <a:r>
              <a:rPr lang="tr-TR" dirty="0" smtClean="0"/>
              <a:t>İÜYÖS web sayfasından online </a:t>
            </a:r>
            <a:r>
              <a:rPr lang="tr-TR" dirty="0"/>
              <a:t>başvuru formu </a:t>
            </a:r>
            <a:r>
              <a:rPr lang="tr-TR" dirty="0" smtClean="0"/>
              <a:t>doldurulur. Başvuru </a:t>
            </a:r>
            <a:r>
              <a:rPr lang="tr-TR" dirty="0"/>
              <a:t>başarıyla tamamlandığında onay e-postası gelir</a:t>
            </a:r>
            <a:r>
              <a:rPr lang="tr-TR" dirty="0" smtClean="0"/>
              <a:t>.</a:t>
            </a:r>
          </a:p>
          <a:p>
            <a:pPr lvl="0" algn="just"/>
            <a:r>
              <a:rPr lang="tr-TR" b="1" dirty="0" smtClean="0"/>
              <a:t>Kesin Başvuru Aşaması: </a:t>
            </a:r>
            <a:r>
              <a:rPr lang="tr-TR" dirty="0" smtClean="0"/>
              <a:t>İÜYÖS </a:t>
            </a:r>
            <a:r>
              <a:rPr lang="tr-TR" dirty="0"/>
              <a:t>web sayfasından </a:t>
            </a:r>
            <a:r>
              <a:rPr lang="tr-TR" b="1" dirty="0" smtClean="0"/>
              <a:t>Aday Girişi</a:t>
            </a:r>
            <a:r>
              <a:rPr lang="tr-TR" dirty="0" smtClean="0"/>
              <a:t> paneline giriş yapılarak formda </a:t>
            </a:r>
            <a:r>
              <a:rPr lang="tr-TR" dirty="0"/>
              <a:t>istenen </a:t>
            </a:r>
            <a:r>
              <a:rPr lang="tr-TR" dirty="0" smtClean="0"/>
              <a:t>belgeler sisteme yüklenir</a:t>
            </a:r>
            <a:r>
              <a:rPr lang="tr-TR" dirty="0"/>
              <a:t> </a:t>
            </a:r>
            <a:r>
              <a:rPr lang="tr-TR" dirty="0" smtClean="0"/>
              <a:t>ve sınav ücreti ödenir.</a:t>
            </a:r>
          </a:p>
          <a:p>
            <a:pPr lvl="0" algn="just"/>
            <a:r>
              <a:rPr lang="en-US" b="1" dirty="0" err="1" smtClean="0"/>
              <a:t>Sınava</a:t>
            </a:r>
            <a:r>
              <a:rPr lang="en-US" b="1" dirty="0" smtClean="0"/>
              <a:t> </a:t>
            </a:r>
            <a:r>
              <a:rPr lang="en-US" b="1" dirty="0" err="1" smtClean="0"/>
              <a:t>Giriş</a:t>
            </a:r>
            <a:r>
              <a:rPr lang="en-US" b="1" dirty="0" smtClean="0"/>
              <a:t> </a:t>
            </a:r>
            <a:r>
              <a:rPr lang="en-US" b="1" dirty="0" err="1" smtClean="0"/>
              <a:t>Aşaması</a:t>
            </a:r>
            <a:r>
              <a:rPr lang="en-US" b="1" dirty="0" smtClean="0"/>
              <a:t>: </a:t>
            </a:r>
            <a:r>
              <a:rPr lang="tr-TR" dirty="0"/>
              <a:t>İÜYÖS web </a:t>
            </a:r>
            <a:r>
              <a:rPr lang="tr-TR" dirty="0" smtClean="0"/>
              <a:t>sayfasında </a:t>
            </a:r>
            <a:r>
              <a:rPr lang="tr-TR" b="1" dirty="0" smtClean="0"/>
              <a:t>Aday </a:t>
            </a:r>
            <a:r>
              <a:rPr lang="tr-TR" b="1" dirty="0"/>
              <a:t>Girişi</a:t>
            </a:r>
            <a:r>
              <a:rPr lang="tr-TR" dirty="0"/>
              <a:t> </a:t>
            </a:r>
            <a:r>
              <a:rPr lang="tr-TR" dirty="0" smtClean="0"/>
              <a:t>paneline </a:t>
            </a:r>
            <a:r>
              <a:rPr lang="tr-TR" dirty="0"/>
              <a:t>giriş </a:t>
            </a:r>
            <a:r>
              <a:rPr lang="tr-TR" dirty="0" smtClean="0"/>
              <a:t>yapılarak, </a:t>
            </a:r>
            <a:r>
              <a:rPr lang="tr-TR" dirty="0"/>
              <a:t>aday </a:t>
            </a:r>
            <a:r>
              <a:rPr lang="tr-TR" dirty="0" smtClean="0"/>
              <a:t>bilgileri, sınav </a:t>
            </a:r>
            <a:r>
              <a:rPr lang="tr-TR" dirty="0"/>
              <a:t>merkezi, sınav tarihi ve </a:t>
            </a:r>
            <a:r>
              <a:rPr lang="tr-TR" dirty="0" smtClean="0"/>
              <a:t>saatinin bulunduğu </a:t>
            </a:r>
            <a:r>
              <a:rPr lang="tr-TR" b="1" dirty="0" smtClean="0"/>
              <a:t>Sınav </a:t>
            </a:r>
            <a:r>
              <a:rPr lang="tr-TR" b="1" dirty="0"/>
              <a:t>Giriş </a:t>
            </a:r>
            <a:r>
              <a:rPr lang="tr-TR" b="1" dirty="0" err="1" smtClean="0"/>
              <a:t>Kartı</a:t>
            </a:r>
            <a:r>
              <a:rPr lang="tr-TR" dirty="0" err="1" smtClean="0"/>
              <a:t>’nın</a:t>
            </a:r>
            <a:r>
              <a:rPr lang="tr-TR" dirty="0" smtClean="0"/>
              <a:t> çıktısı alınır. Bu kart ile birlikte sınava girilir.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54" y="228599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3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İÜYÖS BAŞVURU ÜCRETLERİ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 err="1" smtClean="0"/>
              <a:t>Ödeme</a:t>
            </a:r>
            <a:r>
              <a:rPr lang="en-US" b="1" dirty="0" smtClean="0"/>
              <a:t> </a:t>
            </a:r>
            <a:r>
              <a:rPr lang="en-US" b="1" dirty="0" err="1" smtClean="0"/>
              <a:t>Seçenekleri</a:t>
            </a:r>
            <a:r>
              <a:rPr lang="en-US" b="1" dirty="0" smtClean="0"/>
              <a:t>: </a:t>
            </a:r>
            <a:r>
              <a:rPr lang="en-US" dirty="0" err="1" smtClean="0"/>
              <a:t>Paypal</a:t>
            </a:r>
            <a:r>
              <a:rPr lang="en-US" dirty="0" smtClean="0"/>
              <a:t> / </a:t>
            </a:r>
            <a:r>
              <a:rPr lang="en-US" dirty="0" err="1" smtClean="0"/>
              <a:t>Havale</a:t>
            </a:r>
            <a:r>
              <a:rPr lang="en-US" dirty="0" smtClean="0"/>
              <a:t> / </a:t>
            </a:r>
            <a:r>
              <a:rPr lang="en-US" dirty="0" err="1" smtClean="0"/>
              <a:t>Kredi</a:t>
            </a:r>
            <a:r>
              <a:rPr lang="en-US" dirty="0" smtClean="0"/>
              <a:t> </a:t>
            </a:r>
            <a:r>
              <a:rPr lang="en-US" dirty="0" err="1" smtClean="0"/>
              <a:t>Kartı</a:t>
            </a:r>
            <a:endParaRPr lang="en-US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b="1" dirty="0" err="1" smtClean="0"/>
              <a:t>Kategori</a:t>
            </a:r>
            <a:r>
              <a:rPr lang="en-US" b="1" dirty="0" smtClean="0"/>
              <a:t> 1: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Kıbrıs</a:t>
            </a:r>
            <a:endParaRPr lang="en-US" dirty="0" smtClean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 smtClean="0"/>
              <a:t>     </a:t>
            </a:r>
            <a:r>
              <a:rPr lang="en-US" dirty="0" smtClean="0"/>
              <a:t>150 </a:t>
            </a:r>
            <a:r>
              <a:rPr lang="en-US" dirty="0"/>
              <a:t>TL </a:t>
            </a:r>
            <a:r>
              <a:rPr lang="en-US" dirty="0" smtClean="0"/>
              <a:t>/ 50 USD / </a:t>
            </a:r>
            <a:r>
              <a:rPr lang="tr-TR" dirty="0" smtClean="0"/>
              <a:t>50 </a:t>
            </a:r>
            <a:r>
              <a:rPr lang="tr-TR" dirty="0"/>
              <a:t>€ 	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Kategori </a:t>
            </a:r>
            <a:r>
              <a:rPr lang="tr-TR" b="1" dirty="0" smtClean="0"/>
              <a:t>2: </a:t>
            </a:r>
            <a:r>
              <a:rPr lang="tr-TR" dirty="0" smtClean="0"/>
              <a:t>ABD</a:t>
            </a:r>
            <a:r>
              <a:rPr lang="tr-TR" dirty="0"/>
              <a:t>, Almanya, Avusturya, Avustralya, Azerbaycan, Belçika, Fransa, Hollanda, Hindistan, İran, İsveç, İsviçre, Kanada, Macaristan, Malezya, Polonya, Rusya, Suudi </a:t>
            </a:r>
            <a:r>
              <a:rPr lang="tr-TR" dirty="0" smtClean="0"/>
              <a:t>Arabistan</a:t>
            </a:r>
            <a:endParaRPr lang="tr-TR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 smtClean="0"/>
              <a:t>    200 </a:t>
            </a:r>
            <a:r>
              <a:rPr lang="tr-TR" dirty="0"/>
              <a:t>TL </a:t>
            </a:r>
            <a:r>
              <a:rPr lang="tr-TR" dirty="0" smtClean="0"/>
              <a:t>/ 70 </a:t>
            </a:r>
            <a:r>
              <a:rPr lang="tr-TR" dirty="0"/>
              <a:t>$ </a:t>
            </a:r>
            <a:r>
              <a:rPr lang="tr-TR" dirty="0" smtClean="0"/>
              <a:t>/ 70 </a:t>
            </a:r>
            <a:r>
              <a:rPr lang="tr-TR" dirty="0"/>
              <a:t>€ </a:t>
            </a:r>
            <a:endParaRPr lang="tr-TR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Kategori 3: </a:t>
            </a:r>
            <a:r>
              <a:rPr lang="tr-TR" dirty="0" smtClean="0"/>
              <a:t>Afganistan</a:t>
            </a:r>
            <a:r>
              <a:rPr lang="tr-TR" dirty="0"/>
              <a:t>, Arnavutluk, Bulgaristan, Bosna-Hersek, Cezayir, Güney Afrika Cumhuriyeti, Gürcistan, Fas, Irak, Kazakistan, Kırgızistan, Kosova, Lübnan, Makedonya, Mısır, Moğolistan, Moldova, Nijer, Pakistan, Romanya, Sudan, Tacikistan, Tanzanya, Tataristan, Tunus, Ürdün, </a:t>
            </a:r>
            <a:r>
              <a:rPr lang="tr-TR" dirty="0" smtClean="0"/>
              <a:t>Yunanistan</a:t>
            </a:r>
            <a:endParaRPr lang="tr-TR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 smtClean="0"/>
              <a:t>    100 </a:t>
            </a:r>
            <a:r>
              <a:rPr lang="tr-TR" dirty="0"/>
              <a:t>TL </a:t>
            </a:r>
            <a:r>
              <a:rPr lang="tr-TR" dirty="0" smtClean="0"/>
              <a:t>/ 35 </a:t>
            </a:r>
            <a:r>
              <a:rPr lang="tr-TR" dirty="0"/>
              <a:t>$ </a:t>
            </a:r>
            <a:r>
              <a:rPr lang="tr-TR" dirty="0" smtClean="0"/>
              <a:t>/ 35 </a:t>
            </a:r>
            <a:r>
              <a:rPr lang="tr-TR" dirty="0"/>
              <a:t>€ </a:t>
            </a:r>
            <a:endParaRPr lang="en-US" dirty="0"/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63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01862"/>
            <a:ext cx="8534400" cy="853868"/>
          </a:xfrm>
        </p:spPr>
        <p:txBody>
          <a:bodyPr>
            <a:noAutofit/>
          </a:bodyPr>
          <a:lstStyle/>
          <a:p>
            <a:r>
              <a:rPr lang="en-US" sz="2800" dirty="0" smtClean="0"/>
              <a:t>BEŞ KITADA </a:t>
            </a:r>
            <a:r>
              <a:rPr lang="en-US" sz="2800" dirty="0"/>
              <a:t>İÜYÖS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SINAV MERKEZLERİ</a:t>
            </a:r>
            <a:endParaRPr lang="en-US" sz="2800" dirty="0"/>
          </a:p>
        </p:txBody>
      </p:sp>
      <p:pic>
        <p:nvPicPr>
          <p:cNvPr id="6" name="Picture 5" descr="5-kitada-iuyos-1140x334.png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3" y="1435099"/>
            <a:ext cx="8748618" cy="46639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600" dirty="0" err="1" smtClean="0"/>
              <a:t>Almatı</a:t>
            </a:r>
            <a:r>
              <a:rPr lang="en-US" sz="2600" dirty="0" smtClean="0"/>
              <a:t>–</a:t>
            </a:r>
            <a:r>
              <a:rPr lang="en-US" sz="2600" dirty="0" smtClean="0">
                <a:solidFill>
                  <a:srgbClr val="000000"/>
                </a:solidFill>
              </a:rPr>
              <a:t>Amman–Ankara–Astana–</a:t>
            </a:r>
            <a:r>
              <a:rPr lang="en-US" sz="2600" dirty="0" err="1" smtClean="0">
                <a:solidFill>
                  <a:srgbClr val="000000"/>
                </a:solidFill>
              </a:rPr>
              <a:t>Atina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Bakü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Berlin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smtClean="0">
                <a:solidFill>
                  <a:srgbClr val="000000"/>
                </a:solidFill>
              </a:rPr>
              <a:t>Bern </a:t>
            </a:r>
            <a:r>
              <a:rPr lang="en-US" sz="2600" dirty="0" err="1" smtClean="0">
                <a:solidFill>
                  <a:srgbClr val="000000"/>
                </a:solidFill>
              </a:rPr>
              <a:t>Beyrut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Bişkek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Brüksel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Budapeşte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Cezayir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</a:rPr>
              <a:t>Cidde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</a:rPr>
              <a:t>Darüsselam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Duşanbe</a:t>
            </a:r>
            <a:r>
              <a:rPr lang="en-US" sz="2600" dirty="0" smtClean="0">
                <a:solidFill>
                  <a:srgbClr val="000000"/>
                </a:solidFill>
              </a:rPr>
              <a:t>–Erbil–Erzurum–</a:t>
            </a:r>
            <a:r>
              <a:rPr lang="en-US" sz="2600" dirty="0" err="1" smtClean="0">
                <a:solidFill>
                  <a:srgbClr val="000000"/>
                </a:solidFill>
              </a:rPr>
              <a:t>Gagavuz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r>
              <a:rPr lang="en-US" sz="2600" dirty="0" err="1">
                <a:solidFill>
                  <a:srgbClr val="000000"/>
                </a:solidFill>
              </a:rPr>
              <a:t>Bölgesi</a:t>
            </a:r>
            <a:r>
              <a:rPr lang="en-US" sz="2600" dirty="0">
                <a:solidFill>
                  <a:srgbClr val="000000"/>
                </a:solidFill>
              </a:rPr>
              <a:t> (</a:t>
            </a:r>
            <a:r>
              <a:rPr lang="en-US" sz="2600" dirty="0" err="1">
                <a:solidFill>
                  <a:srgbClr val="000000"/>
                </a:solidFill>
              </a:rPr>
              <a:t>Kongaz</a:t>
            </a:r>
            <a:r>
              <a:rPr lang="en-US" sz="2600" dirty="0" smtClean="0">
                <a:solidFill>
                  <a:srgbClr val="000000"/>
                </a:solidFill>
              </a:rPr>
              <a:t>)–Gaziantep–</a:t>
            </a:r>
            <a:r>
              <a:rPr lang="en-US" sz="2600" dirty="0" err="1" smtClean="0">
                <a:solidFill>
                  <a:srgbClr val="000000"/>
                </a:solidFill>
              </a:rPr>
              <a:t>Hartum</a:t>
            </a:r>
            <a:r>
              <a:rPr lang="en-US" sz="2600" dirty="0" smtClean="0">
                <a:solidFill>
                  <a:srgbClr val="000000"/>
                </a:solidFill>
              </a:rPr>
              <a:t>–İstanbul–</a:t>
            </a:r>
            <a:r>
              <a:rPr lang="en-US" sz="2600" dirty="0">
                <a:solidFill>
                  <a:srgbClr val="000000"/>
                </a:solidFill>
              </a:rPr>
              <a:t>İzmir–</a:t>
            </a:r>
            <a:r>
              <a:rPr lang="en-US" sz="2600" dirty="0" err="1">
                <a:solidFill>
                  <a:srgbClr val="000000"/>
                </a:solidFill>
              </a:rPr>
              <a:t>İpsala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dirty="0" smtClean="0">
                <a:solidFill>
                  <a:srgbClr val="000000"/>
                </a:solidFill>
              </a:rPr>
              <a:t>Johannesburg–</a:t>
            </a:r>
            <a:r>
              <a:rPr lang="en-US" sz="2600" dirty="0" err="1" smtClean="0">
                <a:solidFill>
                  <a:srgbClr val="000000"/>
                </a:solidFill>
              </a:rPr>
              <a:t>Kabil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Kahire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Karaçi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>
                <a:solidFill>
                  <a:srgbClr val="000000"/>
                </a:solidFill>
              </a:rPr>
              <a:t>Kazan–</a:t>
            </a:r>
            <a:r>
              <a:rPr lang="en-US" sz="2600" dirty="0" err="1">
                <a:solidFill>
                  <a:srgbClr val="000000"/>
                </a:solidFill>
              </a:rPr>
              <a:t>Kırcaali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tr-TR" sz="2600" dirty="0" smtClean="0">
                <a:solidFill>
                  <a:srgbClr val="000000"/>
                </a:solidFill>
              </a:rPr>
              <a:t>Köln</a:t>
            </a:r>
            <a:r>
              <a:rPr lang="en-US" sz="2800" dirty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Köstence</a:t>
            </a:r>
            <a:r>
              <a:rPr lang="en-US" sz="2600" dirty="0" smtClean="0">
                <a:solidFill>
                  <a:srgbClr val="000000"/>
                </a:solidFill>
              </a:rPr>
              <a:t>–Kuala Lumpur–</a:t>
            </a:r>
            <a:r>
              <a:rPr lang="en-US" sz="2600" dirty="0" err="1" smtClean="0">
                <a:solidFill>
                  <a:srgbClr val="000000"/>
                </a:solidFill>
              </a:rPr>
              <a:t>Lahor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endParaRPr lang="en-US" sz="2600" dirty="0" smtClean="0">
              <a:solidFill>
                <a:srgbClr val="0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2600" dirty="0" err="1" smtClean="0">
                <a:solidFill>
                  <a:srgbClr val="000000"/>
                </a:solidFill>
              </a:rPr>
              <a:t>Lefkoşe</a:t>
            </a:r>
            <a:r>
              <a:rPr lang="en-US" sz="2400" dirty="0" smtClean="0">
                <a:solidFill>
                  <a:srgbClr val="000000"/>
                </a:solidFill>
              </a:rPr>
              <a:t>–</a:t>
            </a:r>
            <a:r>
              <a:rPr lang="en-US" sz="2600" dirty="0" smtClean="0">
                <a:solidFill>
                  <a:srgbClr val="000000"/>
                </a:solidFill>
              </a:rPr>
              <a:t>Los Angeles–Lyon–</a:t>
            </a:r>
            <a:r>
              <a:rPr lang="tr-TR" sz="2600" dirty="0" err="1" smtClean="0">
                <a:solidFill>
                  <a:srgbClr val="000000"/>
                </a:solidFill>
              </a:rPr>
              <a:t>Mannheim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Medine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tr-TR" sz="2600" dirty="0" smtClean="0">
                <a:solidFill>
                  <a:srgbClr val="000000"/>
                </a:solidFill>
              </a:rPr>
              <a:t>Melbourne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Mezar-ı Şerif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Montreal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Münih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tr-TR" sz="2600" dirty="0" err="1" smtClean="0">
                <a:solidFill>
                  <a:srgbClr val="000000"/>
                </a:solidFill>
              </a:rPr>
              <a:t>Nahçivan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New York</a:t>
            </a:r>
            <a:r>
              <a:rPr lang="en-US" sz="2600" dirty="0">
                <a:solidFill>
                  <a:srgbClr val="000000"/>
                </a:solidFill>
              </a:rPr>
              <a:t>–</a:t>
            </a:r>
            <a:r>
              <a:rPr lang="tr-TR" sz="2600" dirty="0" smtClean="0">
                <a:solidFill>
                  <a:srgbClr val="000000"/>
                </a:solidFill>
              </a:rPr>
              <a:t>Niamey</a:t>
            </a:r>
            <a:r>
              <a:rPr lang="en-US" sz="2600" dirty="0" smtClean="0">
                <a:solidFill>
                  <a:srgbClr val="000000"/>
                </a:solidFill>
              </a:rPr>
              <a:t>–Paris–</a:t>
            </a:r>
            <a:r>
              <a:rPr lang="en-US" sz="2600" dirty="0" err="1" smtClean="0">
                <a:solidFill>
                  <a:srgbClr val="000000"/>
                </a:solidFill>
              </a:rPr>
              <a:t>Priştine</a:t>
            </a:r>
            <a:r>
              <a:rPr lang="en-US" sz="2600" dirty="0" smtClean="0">
                <a:solidFill>
                  <a:srgbClr val="000000"/>
                </a:solidFill>
              </a:rPr>
              <a:t>–Rabat Rotterdam–</a:t>
            </a:r>
            <a:r>
              <a:rPr lang="en-US" sz="2600" dirty="0" err="1" smtClean="0">
                <a:solidFill>
                  <a:srgbClr val="000000"/>
                </a:solidFill>
              </a:rPr>
              <a:t>Riyad</a:t>
            </a:r>
            <a:r>
              <a:rPr lang="en-US" sz="2600" dirty="0" smtClean="0">
                <a:solidFill>
                  <a:srgbClr val="000000"/>
                </a:solidFill>
              </a:rPr>
              <a:t>  </a:t>
            </a:r>
            <a:r>
              <a:rPr lang="en-US" sz="2600" dirty="0" err="1" smtClean="0">
                <a:solidFill>
                  <a:srgbClr val="000000"/>
                </a:solidFill>
              </a:rPr>
              <a:t>Saraybosna</a:t>
            </a:r>
            <a:r>
              <a:rPr lang="en-US" sz="2600" dirty="0" smtClean="0">
                <a:solidFill>
                  <a:srgbClr val="000000"/>
                </a:solidFill>
              </a:rPr>
              <a:t>–Stockholm–</a:t>
            </a:r>
            <a:r>
              <a:rPr lang="en-US" sz="2600" dirty="0" err="1" smtClean="0">
                <a:solidFill>
                  <a:srgbClr val="000000"/>
                </a:solidFill>
              </a:rPr>
              <a:t>Şanlıurfa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</a:rPr>
              <a:t>Tahran</a:t>
            </a:r>
            <a:r>
              <a:rPr lang="en-US" sz="2600" dirty="0" smtClean="0">
                <a:solidFill>
                  <a:srgbClr val="000000"/>
                </a:solidFill>
              </a:rPr>
              <a:t>–Tiflis</a:t>
            </a:r>
            <a:r>
              <a:rPr lang="en-US" sz="2600" dirty="0">
                <a:solidFill>
                  <a:srgbClr val="000000"/>
                </a:solidFill>
              </a:rPr>
              <a:t>–</a:t>
            </a:r>
            <a:r>
              <a:rPr lang="en-US" sz="2600" dirty="0" smtClean="0">
                <a:solidFill>
                  <a:srgbClr val="000000"/>
                </a:solidFill>
              </a:rPr>
              <a:t>Tiran</a:t>
            </a:r>
            <a:r>
              <a:rPr lang="en-US" sz="2600" dirty="0">
                <a:solidFill>
                  <a:srgbClr val="000000"/>
                </a:solidFill>
              </a:rPr>
              <a:t>–</a:t>
            </a:r>
            <a:r>
              <a:rPr lang="en-US" sz="2600" dirty="0" smtClean="0">
                <a:solidFill>
                  <a:srgbClr val="000000"/>
                </a:solidFill>
              </a:rPr>
              <a:t>Tunis–</a:t>
            </a:r>
            <a:r>
              <a:rPr lang="en-US" sz="2600" dirty="0" err="1" smtClean="0">
                <a:solidFill>
                  <a:srgbClr val="000000"/>
                </a:solidFill>
              </a:rPr>
              <a:t>Ulanbatur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Üsküp</a:t>
            </a:r>
            <a:r>
              <a:rPr lang="en-US" sz="2600" dirty="0" smtClean="0">
                <a:solidFill>
                  <a:srgbClr val="000000"/>
                </a:solidFill>
              </a:rPr>
              <a:t>–Van </a:t>
            </a:r>
            <a:r>
              <a:rPr lang="en-US" sz="2600" dirty="0" err="1" smtClean="0">
                <a:solidFill>
                  <a:srgbClr val="000000"/>
                </a:solidFill>
              </a:rPr>
              <a:t>Varşova</a:t>
            </a:r>
            <a:r>
              <a:rPr lang="en-US" sz="26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Viyana</a:t>
            </a:r>
            <a:r>
              <a:rPr lang="en-US" sz="2400" dirty="0" smtClean="0">
                <a:solidFill>
                  <a:srgbClr val="000000"/>
                </a:solidFill>
              </a:rPr>
              <a:t>–</a:t>
            </a:r>
            <a:r>
              <a:rPr lang="en-US" sz="2600" dirty="0" err="1" smtClean="0">
                <a:solidFill>
                  <a:srgbClr val="000000"/>
                </a:solidFill>
              </a:rPr>
              <a:t>Yeni</a:t>
            </a:r>
            <a:r>
              <a:rPr lang="en-US" sz="2600" dirty="0" smtClean="0">
                <a:solidFill>
                  <a:srgbClr val="000000"/>
                </a:solidFill>
              </a:rPr>
              <a:t> Delhi</a:t>
            </a:r>
            <a:endParaRPr lang="tr-TR" sz="2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" name="Picture 3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  <p:pic>
        <p:nvPicPr>
          <p:cNvPr id="5" name="Resim 11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84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İŞBİRLİĞİ YAPILAN KURUMLAR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Yunus</a:t>
            </a:r>
            <a:r>
              <a:rPr lang="en-US" dirty="0" smtClean="0"/>
              <a:t> </a:t>
            </a:r>
            <a:r>
              <a:rPr lang="en-US" dirty="0" err="1" smtClean="0"/>
              <a:t>Emre</a:t>
            </a:r>
            <a:r>
              <a:rPr lang="en-US" dirty="0" smtClean="0"/>
              <a:t> </a:t>
            </a:r>
            <a:r>
              <a:rPr lang="en-US" dirty="0" err="1" smtClean="0"/>
              <a:t>Enstitüsü</a:t>
            </a:r>
            <a:r>
              <a:rPr lang="en-US" dirty="0" smtClean="0"/>
              <a:t>          T.C</a:t>
            </a:r>
            <a:r>
              <a:rPr lang="en-US" dirty="0"/>
              <a:t>. </a:t>
            </a:r>
            <a:r>
              <a:rPr lang="en-US" dirty="0" err="1"/>
              <a:t>Milli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5" name="Picture 4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  <p:pic>
        <p:nvPicPr>
          <p:cNvPr id="6" name="Resim 1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5661" r="8490"/>
          <a:stretch/>
        </p:blipFill>
        <p:spPr bwMode="auto">
          <a:xfrm>
            <a:off x="413904" y="2027428"/>
            <a:ext cx="3262343" cy="19145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Resim 1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831" y="2027428"/>
            <a:ext cx="1896161" cy="191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0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İÜYÖS TAKVİMİ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40840269"/>
              </p:ext>
            </p:extLst>
          </p:nvPr>
        </p:nvGraphicFramePr>
        <p:xfrm>
          <a:off x="301625" y="1674228"/>
          <a:ext cx="8504238" cy="25958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297112"/>
                <a:gridCol w="420712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TAKVİM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TARİH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İÜYÖS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Başvuru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Tarihleri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 </a:t>
                      </a:r>
                      <a:r>
                        <a:rPr lang="en-US" dirty="0" err="1" smtClean="0"/>
                        <a:t>Ocak</a:t>
                      </a:r>
                      <a:r>
                        <a:rPr lang="en-US" dirty="0" smtClean="0"/>
                        <a:t> 2016</a:t>
                      </a:r>
                      <a:r>
                        <a:rPr lang="en-US" baseline="0" dirty="0" smtClean="0"/>
                        <a:t> – 25 Mart 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İÜYÖS </a:t>
                      </a:r>
                      <a:r>
                        <a:rPr lang="en-US" dirty="0" err="1" smtClean="0"/>
                        <a:t>Sınav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Tarihi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 Nisan 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İÜYÖS </a:t>
                      </a:r>
                      <a:r>
                        <a:rPr lang="en-US" dirty="0" err="1" smtClean="0"/>
                        <a:t>Sonuçlarının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İlanı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 </a:t>
                      </a:r>
                      <a:r>
                        <a:rPr lang="en-US" dirty="0" err="1" smtClean="0"/>
                        <a:t>Mayıs</a:t>
                      </a:r>
                      <a:r>
                        <a:rPr lang="en-US" dirty="0" smtClean="0"/>
                        <a:t> 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Tercihlerin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Alınması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 </a:t>
                      </a:r>
                      <a:r>
                        <a:rPr lang="en-US" dirty="0" err="1" smtClean="0"/>
                        <a:t>Haziran</a:t>
                      </a:r>
                      <a:r>
                        <a:rPr lang="en-US" dirty="0" smtClean="0"/>
                        <a:t> 2016 – 04 </a:t>
                      </a:r>
                      <a:r>
                        <a:rPr lang="en-US" dirty="0" err="1" smtClean="0"/>
                        <a:t>Temmuz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Yerleştirme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Sonuçlarının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Açıklanması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 </a:t>
                      </a:r>
                      <a:r>
                        <a:rPr lang="en-US" dirty="0" err="1" smtClean="0"/>
                        <a:t>Temmuz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Kabul </a:t>
                      </a:r>
                      <a:r>
                        <a:rPr lang="en-US" dirty="0" err="1" smtClean="0"/>
                        <a:t>Mektuplarının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Gönderilmesi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 </a:t>
                      </a:r>
                      <a:r>
                        <a:rPr lang="en-US" dirty="0" err="1" smtClean="0"/>
                        <a:t>Temmuz</a:t>
                      </a:r>
                      <a:r>
                        <a:rPr lang="en-US" dirty="0" smtClean="0"/>
                        <a:t> 2016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Resim 1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322072"/>
            <a:ext cx="665480" cy="665480"/>
          </a:xfrm>
          <a:prstGeom prst="rect">
            <a:avLst/>
          </a:prstGeom>
        </p:spPr>
      </p:pic>
      <p:pic>
        <p:nvPicPr>
          <p:cNvPr id="6" name="Picture 5" descr="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07" y="228599"/>
            <a:ext cx="1606345" cy="10034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1752" y="4598737"/>
            <a:ext cx="8504111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/>
              <a:buChar char="•"/>
            </a:pPr>
            <a:r>
              <a:rPr lang="en-US" dirty="0" smtClean="0"/>
              <a:t>İÜYÖS 2016,  </a:t>
            </a:r>
            <a:r>
              <a:rPr lang="en-US" b="1" dirty="0" smtClean="0"/>
              <a:t>30 Nisan 2016 </a:t>
            </a:r>
            <a:r>
              <a:rPr lang="en-US" b="1" dirty="0" err="1" smtClean="0"/>
              <a:t>Cumartesi</a:t>
            </a:r>
            <a:r>
              <a:rPr lang="en-US" b="1" dirty="0" smtClean="0"/>
              <a:t> </a:t>
            </a:r>
            <a:r>
              <a:rPr lang="en-US" b="1" dirty="0" err="1" smtClean="0"/>
              <a:t>günü</a:t>
            </a:r>
            <a:r>
              <a:rPr lang="en-US" b="1" dirty="0" smtClean="0"/>
              <a:t> </a:t>
            </a:r>
            <a:r>
              <a:rPr lang="en-US" b="1" dirty="0" err="1" smtClean="0"/>
              <a:t>Türkiye</a:t>
            </a:r>
            <a:r>
              <a:rPr lang="en-US" b="1" dirty="0" smtClean="0"/>
              <a:t> </a:t>
            </a:r>
            <a:r>
              <a:rPr lang="en-US" b="1" dirty="0" err="1" smtClean="0"/>
              <a:t>saatiyle</a:t>
            </a:r>
            <a:r>
              <a:rPr lang="en-US" b="1" dirty="0" smtClean="0"/>
              <a:t> 15:00’de </a:t>
            </a:r>
            <a:r>
              <a:rPr lang="en-US" u="sng" dirty="0" err="1" smtClean="0"/>
              <a:t>tüm</a:t>
            </a:r>
            <a:r>
              <a:rPr lang="en-US" u="sng" dirty="0" smtClean="0"/>
              <a:t> </a:t>
            </a:r>
            <a:r>
              <a:rPr lang="en-US" u="sng" dirty="0" err="1" smtClean="0"/>
              <a:t>sınav</a:t>
            </a:r>
            <a:r>
              <a:rPr lang="en-US" u="sng" dirty="0" smtClean="0"/>
              <a:t> </a:t>
            </a:r>
            <a:r>
              <a:rPr lang="en-US" u="sng" dirty="0" err="1" smtClean="0"/>
              <a:t>merkezlerinde</a:t>
            </a:r>
            <a:r>
              <a:rPr lang="en-US" u="sng" dirty="0" smtClean="0"/>
              <a:t> </a:t>
            </a:r>
            <a:r>
              <a:rPr lang="en-US" u="sng" dirty="0" err="1" smtClean="0"/>
              <a:t>aynı</a:t>
            </a:r>
            <a:r>
              <a:rPr lang="en-US" u="sng" dirty="0" smtClean="0"/>
              <a:t> </a:t>
            </a:r>
            <a:r>
              <a:rPr lang="en-US" u="sng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yapılacaktır</a:t>
            </a:r>
            <a:r>
              <a:rPr lang="en-US" dirty="0" smtClean="0"/>
              <a:t>.</a:t>
            </a:r>
          </a:p>
          <a:p>
            <a:pPr marL="285750" indent="-285750" algn="just">
              <a:spcAft>
                <a:spcPts val="600"/>
              </a:spcAft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Türkiye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dışındaki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sınav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merkezlerinde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yapılacak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olan</a:t>
            </a:r>
            <a:r>
              <a:rPr lang="en-US" dirty="0">
                <a:solidFill>
                  <a:srgbClr val="000000"/>
                </a:solidFill>
              </a:rPr>
              <a:t> İÜYÖS </a:t>
            </a:r>
            <a:r>
              <a:rPr lang="en-US" dirty="0" err="1">
                <a:solidFill>
                  <a:srgbClr val="000000"/>
                </a:solidFill>
              </a:rPr>
              <a:t>sınav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saatleri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b="1" u="sng" dirty="0" err="1" smtClean="0">
                <a:solidFill>
                  <a:srgbClr val="000000"/>
                </a:solidFill>
              </a:rPr>
              <a:t>yos.istanbul.edu.tr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adresinde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duyurulur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69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565</TotalTime>
  <Words>654</Words>
  <Application>Microsoft Macintosh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Civic</vt:lpstr>
      <vt:lpstr>PowerPoint Presentation</vt:lpstr>
      <vt:lpstr>İÜYÖS NEDİR?</vt:lpstr>
      <vt:lpstr>İÜYÖS GENEL BİLGİLER</vt:lpstr>
      <vt:lpstr>KİMLER BAŞVURABİLİR?</vt:lpstr>
      <vt:lpstr>İÜYÖS BAŞVURU İŞLEMLERİ</vt:lpstr>
      <vt:lpstr>İÜYÖS BAŞVURU ÜCRETLERİ</vt:lpstr>
      <vt:lpstr>BEŞ KITADA İÜYÖS  SINAV MERKEZLERİ</vt:lpstr>
      <vt:lpstr>İŞBİRLİĞİ YAPILAN KURUMLAR</vt:lpstr>
      <vt:lpstr>İÜYÖS TAKVİMİ</vt:lpstr>
      <vt:lpstr>TÜRKÇE YETERLİLİK DÜZEYİ</vt:lpstr>
      <vt:lpstr>TÜRKÇE YETERLİLİK DÜZEYİ</vt:lpstr>
      <vt:lpstr>OTURMA İZNİ </vt:lpstr>
      <vt:lpstr>İÜYÖS İLETİŞİM BİLGİLERİ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irem</dc:creator>
  <cp:lastModifiedBy>Hacer Topraktas</cp:lastModifiedBy>
  <cp:revision>29</cp:revision>
  <dcterms:created xsi:type="dcterms:W3CDTF">2016-01-10T16:50:50Z</dcterms:created>
  <dcterms:modified xsi:type="dcterms:W3CDTF">2016-01-20T04:52:25Z</dcterms:modified>
</cp:coreProperties>
</file>